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61" r:id="rId5"/>
    <p:sldId id="260" r:id="rId6"/>
    <p:sldId id="258" r:id="rId7"/>
    <p:sldId id="259" r:id="rId8"/>
  </p:sldIdLst>
  <p:sldSz cx="12192000" cy="6858000"/>
  <p:notesSz cx="6858000" cy="9144000"/>
  <p:defaultTextStyle>
    <a:defPPr>
      <a:defRPr lang="en-G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70"/>
    <p:restoredTop sz="94678"/>
  </p:normalViewPr>
  <p:slideViewPr>
    <p:cSldViewPr snapToGrid="0">
      <p:cViewPr>
        <p:scale>
          <a:sx n="108" d="100"/>
          <a:sy n="108" d="100"/>
        </p:scale>
        <p:origin x="568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83873-B547-EB40-A859-09A95F26470A}" type="datetimeFigureOut">
              <a:rPr lang="en-GL" smtClean="0"/>
              <a:t>2025-01-13</a:t>
            </a:fld>
            <a:endParaRPr lang="en-G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642A07-4612-504A-96AB-EAB29854C7C3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1207144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12CA6-355D-4A91-A02E-05ED99A9C2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7A2753-3D70-B9C9-BEBB-86BD38700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2951D-4663-B82D-16F6-BC23CA4CD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E399-85E2-B077-4DB7-D9DCA5554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617B4-273D-DFB8-511D-566004BE8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 dirty="0"/>
          </a:p>
        </p:txBody>
      </p:sp>
    </p:spTree>
    <p:extLst>
      <p:ext uri="{BB962C8B-B14F-4D97-AF65-F5344CB8AC3E}">
        <p14:creationId xmlns:p14="http://schemas.microsoft.com/office/powerpoint/2010/main" val="1110215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260C6-1FFD-ABC6-4B76-D1240184A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EDB408-FA0F-7657-7775-9F3466B35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23D40-2A52-3395-1E53-393A3A8A0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469BE-D807-ADAC-8588-3AC916DD1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A0364-8778-971D-0203-3EC92A6BB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46076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882920-39DC-8CDB-0370-7D73DE6D5E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32810-3FF0-15EE-54B6-44B6E94D53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E2792-25F2-04E6-D736-D72304B5B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9C267-39A7-B974-2FEA-BFE1A44A4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2B248-99A5-C5DB-FA69-875AA1985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2646158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D22E-0FC7-9496-8DF7-C25886DF2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3A7A3-8CE7-E69F-04AA-4EEC09F6C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1AE03-8B30-CB4C-8974-1EF33A6EE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96337-E2FD-7219-E0CA-A8FE2D16D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B21F-2540-2C0D-1914-00B03E729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4109174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7D066-8AFF-8B8E-522F-F5C7E2AF6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7E8C1-9C6D-4B3F-7E68-1DD69C678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2CFEE-CBCE-0245-77F2-23CCB450E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D405A-896F-1246-5E50-4531B3B4A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8A327-9F31-7823-7593-6692BAE26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2978809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A7B29-1A3C-0E1E-8DFE-72E79DDEE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D5862-F3CA-CE2C-DB23-26EE9B19B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654153-EB33-A646-74B9-EC244452D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B44F7-1707-D40A-BF89-134A8536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4C51B-351D-5264-7D8D-AE4998549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FFFA0-674C-DD78-2189-6EBE0AAA5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3068700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326BA-CF9C-1190-F91D-617194596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B9513-7300-6D25-E613-F7821B336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FDB03-EB78-7CFE-EB83-ADAB7A397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6BEA73-76A7-AAB1-96F4-FE33AFF389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E2BEFA-6F3D-96C3-8D49-53A1BE9AD9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83944D-6988-5FC4-1F3D-3DFD84BDC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64803-694C-AEE6-8CA0-7151A2894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EBACCD-BEA6-FF59-62C3-73E81658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1950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47D41-623C-EF92-A598-2E0D5F156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91BD60-000F-976E-056B-9F525815F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95B012-4D38-09A4-E6F6-36BD1A339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FF91B2-A727-3EEB-40A0-DD980B3CD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4240378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D1518D-8A6A-71DC-8A84-64EB6BF82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42847E-C014-7874-F3EF-F4FE88CFA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CE7DF-685F-AE9B-77E1-542723688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4212074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23993-B43C-4828-C50D-3511B8155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C57B2-FF27-E743-190C-034B817AE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AAB12-AD52-CA81-ED66-4894591EC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8077F1-F0A3-3885-70C7-F18A356D3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8D865F-C961-6312-FF48-7E7B6888E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7DB4B-A084-BA04-3717-7F91C4494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49374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02D46-FB82-2524-CE4E-A7B583046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11EC0D-6164-1230-1A2A-620DDE35F9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69F8D-F3F6-3A10-E1D7-54D7A1E9F4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2FE7A-0392-C695-1C3B-23CD1F016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96055D-8A5E-3D3C-FD53-5CC9ECEC1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A7E08D-B67A-E4FD-5AF3-A263B8C6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2074825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C7DD0C-F890-7D41-1DA6-C042BBEC7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B3ECD-2321-83A5-0C16-D5F759768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B9F25-8E7B-5307-8DED-BB1AEA1F8F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2025-01-13</a:t>
            </a:r>
            <a:endParaRPr lang="en-G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07BE3-C4AD-DA3D-3F51-7B3E840165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33859-EF85-E873-35FA-ACD3FCA8BD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EE8103-C635-0144-9030-5A66E59E7EEC}" type="slidenum">
              <a:rPr lang="en-GL" smtClean="0"/>
              <a:t>‹#›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3233820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ountain with a grassy area&#10;&#10;Description automatically generated with medium confidence">
            <a:extLst>
              <a:ext uri="{FF2B5EF4-FFF2-40B4-BE49-F238E27FC236}">
                <a16:creationId xmlns:a16="http://schemas.microsoft.com/office/drawing/2014/main" id="{02B99B16-E600-06BF-07E2-BBDA8774E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96310" y="-9521"/>
            <a:ext cx="28128619" cy="68675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828F33-FC9A-D726-AEBF-3F51E3EA4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11010" y="183080"/>
            <a:ext cx="7473067" cy="2320773"/>
          </a:xfrm>
          <a:solidFill>
            <a:srgbClr val="FFFFFF">
              <a:alpha val="50196"/>
            </a:srgbClr>
          </a:solidFill>
        </p:spPr>
        <p:txBody>
          <a:bodyPr>
            <a:normAutofit fontScale="90000"/>
          </a:bodyPr>
          <a:lstStyle/>
          <a:p>
            <a:pPr algn="l"/>
            <a:r>
              <a:rPr lang="en-GL" dirty="0"/>
              <a:t>	Vegetation data from </a:t>
            </a:r>
            <a:br>
              <a:rPr lang="en-GL" dirty="0"/>
            </a:br>
            <a:r>
              <a:rPr lang="en-GL" dirty="0"/>
              <a:t>	Kangersluassunnguaq, </a:t>
            </a:r>
            <a:br>
              <a:rPr lang="en-GL" dirty="0"/>
            </a:br>
            <a:r>
              <a:rPr lang="en-GL" dirty="0"/>
              <a:t>	Southeast Greenland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F1145-6C1D-EB7C-A4B2-861F33AF05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11010" y="5928234"/>
            <a:ext cx="11114339" cy="532884"/>
          </a:xfrm>
          <a:solidFill>
            <a:srgbClr val="FFFFFF">
              <a:alpha val="50196"/>
            </a:srgbClr>
          </a:solidFill>
        </p:spPr>
        <p:txBody>
          <a:bodyPr tIns="90000" rIns="90000" bIns="90000">
            <a:normAutofit/>
          </a:bodyPr>
          <a:lstStyle/>
          <a:p>
            <a:pPr algn="l"/>
            <a:r>
              <a:rPr lang="en-GB" dirty="0"/>
              <a:t>	02935 Introduction to applied statistics and R for PhD students, Winter 2025</a:t>
            </a:r>
            <a:endParaRPr lang="en-GL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0D4F6F7-93BF-5598-1821-C7351378B613}"/>
              </a:ext>
            </a:extLst>
          </p:cNvPr>
          <p:cNvSpPr txBox="1">
            <a:spLocks/>
          </p:cNvSpPr>
          <p:nvPr/>
        </p:nvSpPr>
        <p:spPr>
          <a:xfrm>
            <a:off x="-811010" y="2900735"/>
            <a:ext cx="5228631" cy="523647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90000" rIns="91440" bIns="9000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L" dirty="0"/>
              <a:t>	Ida Bomholt Dyrholm Jacobsen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00C3920-2868-56DF-0AFB-BB344E09BD70}"/>
              </a:ext>
            </a:extLst>
          </p:cNvPr>
          <p:cNvSpPr txBox="1">
            <a:spLocks/>
          </p:cNvSpPr>
          <p:nvPr/>
        </p:nvSpPr>
        <p:spPr>
          <a:xfrm>
            <a:off x="-811010" y="3589966"/>
            <a:ext cx="4611114" cy="532883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90000" rIns="90000" bIns="9000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L" dirty="0"/>
              <a:t>	Monday January 13th 2025</a:t>
            </a:r>
          </a:p>
          <a:p>
            <a:pPr algn="l"/>
            <a:endParaRPr lang="en-GL" dirty="0"/>
          </a:p>
        </p:txBody>
      </p:sp>
    </p:spTree>
    <p:extLst>
      <p:ext uri="{BB962C8B-B14F-4D97-AF65-F5344CB8AC3E}">
        <p14:creationId xmlns:p14="http://schemas.microsoft.com/office/powerpoint/2010/main" val="3264917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3B97-AE38-93C0-299C-689A7079F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L" dirty="0"/>
              <a:t>Data collection/source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39C54-FC93-D3F8-D848-5CF9AA08D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100 circular 1 m</a:t>
            </a:r>
            <a:r>
              <a:rPr lang="en-GB" baseline="30000" dirty="0"/>
              <a:t>2</a:t>
            </a:r>
            <a:r>
              <a:rPr lang="en-GB" dirty="0"/>
              <a:t> plots in a valley area in Southeast Greenland (randomised stratified sampling )</a:t>
            </a:r>
          </a:p>
          <a:p>
            <a:r>
              <a:rPr lang="en-GL" dirty="0"/>
              <a:t>In each plot the following data was collected:</a:t>
            </a:r>
          </a:p>
          <a:p>
            <a:pPr lvl="1"/>
            <a:r>
              <a:rPr lang="en-GL" dirty="0"/>
              <a:t>All taxa of vacular plants with (1 – 14 species)</a:t>
            </a:r>
          </a:p>
          <a:p>
            <a:pPr lvl="2"/>
            <a:r>
              <a:rPr lang="en-GL" dirty="0"/>
              <a:t>abundance (Braun-Blanquet, 8 step scale) </a:t>
            </a:r>
          </a:p>
          <a:p>
            <a:pPr lvl="2"/>
            <a:r>
              <a:rPr lang="en-GB" dirty="0"/>
              <a:t>M</a:t>
            </a:r>
            <a:r>
              <a:rPr lang="en-GL" dirty="0"/>
              <a:t>ax heigh (cm)</a:t>
            </a:r>
          </a:p>
          <a:p>
            <a:pPr lvl="1"/>
            <a:r>
              <a:rPr lang="en-GL" dirty="0"/>
              <a:t>Bare ground abundance</a:t>
            </a:r>
          </a:p>
          <a:p>
            <a:pPr lvl="1"/>
            <a:r>
              <a:rPr lang="en-GL" dirty="0"/>
              <a:t>Lichen abundance</a:t>
            </a:r>
          </a:p>
          <a:p>
            <a:pPr lvl="1"/>
            <a:r>
              <a:rPr lang="en-GL" dirty="0"/>
              <a:t>4 replicates of soil moisture (0 – 106 %, mean calculated)</a:t>
            </a:r>
          </a:p>
          <a:p>
            <a:pPr lvl="1"/>
            <a:r>
              <a:rPr lang="en-GL" dirty="0"/>
              <a:t>4 replicates of soil temperature (1.5 – 23 °C, mean calculated)</a:t>
            </a:r>
          </a:p>
          <a:p>
            <a:pPr marL="457200" lvl="1" indent="0">
              <a:buNone/>
            </a:pPr>
            <a:r>
              <a:rPr lang="en-GL" dirty="0"/>
              <a:t> </a:t>
            </a:r>
          </a:p>
          <a:p>
            <a:pPr lvl="1"/>
            <a:endParaRPr lang="en-GL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1EAFCA-891D-0650-72EF-1A052E4AE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6BBC8D-E9E4-D7CD-2C3F-5B8EB951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2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366652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36335-ACB7-31C2-E324-DB1B8B9E04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tint val="75000"/>
                  </a:schemeClr>
                </a:solidFill>
              </a:rPr>
              <a:t>2025-01-13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37EA9-54F4-C0DE-032A-DE0AF7169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9EE8103-C635-0144-9030-5A66E59E7EEC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6D50E784-2164-07C8-87CA-1D1DA6250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4350578"/>
              </p:ext>
            </p:extLst>
          </p:nvPr>
        </p:nvGraphicFramePr>
        <p:xfrm>
          <a:off x="4512039" y="1109185"/>
          <a:ext cx="7185156" cy="28137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5786">
                  <a:extLst>
                    <a:ext uri="{9D8B030D-6E8A-4147-A177-3AD203B41FA5}">
                      <a16:colId xmlns:a16="http://schemas.microsoft.com/office/drawing/2014/main" val="3648189484"/>
                    </a:ext>
                  </a:extLst>
                </a:gridCol>
                <a:gridCol w="3920097">
                  <a:extLst>
                    <a:ext uri="{9D8B030D-6E8A-4147-A177-3AD203B41FA5}">
                      <a16:colId xmlns:a16="http://schemas.microsoft.com/office/drawing/2014/main" val="3668133190"/>
                    </a:ext>
                  </a:extLst>
                </a:gridCol>
                <a:gridCol w="1089273">
                  <a:extLst>
                    <a:ext uri="{9D8B030D-6E8A-4147-A177-3AD203B41FA5}">
                      <a16:colId xmlns:a16="http://schemas.microsoft.com/office/drawing/2014/main" val="607854573"/>
                    </a:ext>
                  </a:extLst>
                </a:gridCol>
              </a:tblGrid>
              <a:tr h="268355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Cover ranges </a:t>
                      </a:r>
                      <a:r>
                        <a:rPr lang="en-GB" sz="15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 (Body CS)"/>
                        </a:rPr>
                        <a:t>(%)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Braun </a:t>
                      </a:r>
                      <a:r>
                        <a:rPr lang="en-GB" sz="1500" kern="100" dirty="0" err="1">
                          <a:effectLst/>
                        </a:rPr>
                        <a:t>Blanquet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L" sz="15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 (Body CS)"/>
                        </a:rPr>
                        <a:t>Center</a:t>
                      </a: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2929857220"/>
                  </a:ext>
                </a:extLst>
              </a:tr>
              <a:tr h="193265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>
                          <a:effectLst/>
                        </a:rPr>
                        <a:t>0</a:t>
                      </a:r>
                      <a:endParaRPr lang="en-GL" sz="15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>
                          <a:effectLst/>
                        </a:rPr>
                        <a:t>0</a:t>
                      </a:r>
                      <a:endParaRPr lang="en-GL" sz="15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0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874105704"/>
                  </a:ext>
                </a:extLst>
              </a:tr>
              <a:tr h="65799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0.00-0.02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 err="1">
                          <a:effectLst/>
                        </a:rPr>
                        <a:t>i</a:t>
                      </a:r>
                      <a:r>
                        <a:rPr lang="en-GB" sz="1500" kern="100" dirty="0">
                          <a:effectLst/>
                        </a:rPr>
                        <a:t> (Species represented by a single individual)</a:t>
                      </a:r>
                      <a:endParaRPr lang="en-GL" sz="1500" kern="100" dirty="0">
                        <a:effectLst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0.01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4272509759"/>
                  </a:ext>
                </a:extLst>
              </a:tr>
              <a:tr h="264711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0.02-0.04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r (&lt;5; less than 1% plot cover, 3-5 individuals) 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0.03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1295509542"/>
                  </a:ext>
                </a:extLst>
              </a:tr>
              <a:tr h="293915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0.04-0.2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+ (&lt;5 %; few individuals)</a:t>
                      </a:r>
                      <a:endParaRPr lang="en-GL" sz="1500" kern="100" dirty="0">
                        <a:effectLst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0.12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3562607592"/>
                  </a:ext>
                </a:extLst>
              </a:tr>
              <a:tr h="216724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0.2-5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1 (&lt;5 %; numerous individuals)</a:t>
                      </a:r>
                      <a:endParaRPr lang="en-GL" sz="1500" kern="100" dirty="0">
                        <a:effectLst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2.6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803587005"/>
                  </a:ext>
                </a:extLst>
              </a:tr>
              <a:tr h="103908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5-25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2 (5-25 %)</a:t>
                      </a:r>
                      <a:endParaRPr lang="en-GL" sz="1500" kern="100" dirty="0">
                        <a:effectLst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 (Body CS)"/>
                        </a:rPr>
                        <a:t>15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678665877"/>
                  </a:ext>
                </a:extLst>
              </a:tr>
              <a:tr h="193265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 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 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>
                          <a:effectLst/>
                        </a:rPr>
                        <a:t> </a:t>
                      </a:r>
                      <a:endParaRPr lang="en-GL" sz="15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2633447841"/>
                  </a:ext>
                </a:extLst>
              </a:tr>
              <a:tr h="145472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25-50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3 (25-50 %)</a:t>
                      </a:r>
                      <a:endParaRPr lang="en-GL" sz="1500" kern="100" dirty="0">
                        <a:effectLst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>
                          <a:effectLst/>
                        </a:rPr>
                        <a:t>37.5</a:t>
                      </a:r>
                      <a:endParaRPr lang="en-GL" sz="15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3831515496"/>
                  </a:ext>
                </a:extLst>
              </a:tr>
              <a:tr h="130628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50-75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4 (50-75 %)</a:t>
                      </a:r>
                      <a:endParaRPr lang="en-GL" sz="1500" kern="100" dirty="0">
                        <a:effectLst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>
                          <a:effectLst/>
                        </a:rPr>
                        <a:t>62.5</a:t>
                      </a:r>
                      <a:endParaRPr lang="en-GL" sz="15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1148977605"/>
                  </a:ext>
                </a:extLst>
              </a:tr>
              <a:tr h="386531"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75-100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5 (75-100 %)</a:t>
                      </a:r>
                      <a:endParaRPr lang="en-GL" sz="1500" kern="100" dirty="0">
                        <a:effectLst/>
                      </a:endParaRPr>
                    </a:p>
                  </a:txBody>
                  <a:tcPr marL="67521" marR="67521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500" kern="100" dirty="0">
                          <a:effectLst/>
                        </a:rPr>
                        <a:t>87.5</a:t>
                      </a:r>
                      <a:endParaRPr lang="en-GL" sz="15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 (Body CS)"/>
                      </a:endParaRPr>
                    </a:p>
                  </a:txBody>
                  <a:tcPr marL="67521" marR="67521" marT="0" marB="0"/>
                </a:tc>
                <a:extLst>
                  <a:ext uri="{0D108BD9-81ED-4DB2-BD59-A6C34878D82A}">
                    <a16:rowId xmlns:a16="http://schemas.microsoft.com/office/drawing/2014/main" val="35602891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6FDA95A9-BD27-F12F-07CA-C53FC6079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9801"/>
            <a:ext cx="3673839" cy="2434289"/>
          </a:xfrm>
        </p:spPr>
        <p:txBody>
          <a:bodyPr>
            <a:normAutofit fontScale="90000"/>
          </a:bodyPr>
          <a:lstStyle/>
          <a:p>
            <a:r>
              <a:rPr lang="en-GL" dirty="0"/>
              <a:t>Braun-Blanquet</a:t>
            </a:r>
            <a:br>
              <a:rPr lang="en-GL" dirty="0"/>
            </a:br>
            <a:r>
              <a:rPr lang="en-GL" dirty="0"/>
              <a:t>score for abundance estimates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7C0236-ABC0-71D9-D3C8-5DE9CA98A5ED}"/>
              </a:ext>
            </a:extLst>
          </p:cNvPr>
          <p:cNvSpPr txBox="1"/>
          <p:nvPr/>
        </p:nvSpPr>
        <p:spPr>
          <a:xfrm>
            <a:off x="838200" y="3563911"/>
            <a:ext cx="34606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L" dirty="0"/>
              <a:t>Interval data</a:t>
            </a:r>
          </a:p>
          <a:p>
            <a:r>
              <a:rPr lang="en-GL" dirty="0"/>
              <a:t>(Percentage groups)</a:t>
            </a:r>
          </a:p>
        </p:txBody>
      </p:sp>
    </p:spTree>
    <p:extLst>
      <p:ext uri="{BB962C8B-B14F-4D97-AF65-F5344CB8AC3E}">
        <p14:creationId xmlns:p14="http://schemas.microsoft.com/office/powerpoint/2010/main" val="1902507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5F196-D9DA-C78A-4A80-25865279F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FAC6C-AA6B-758F-A390-23027EA0F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9ED0B7-F9EF-C670-C3D5-B2A98022F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0371" y="-734785"/>
            <a:ext cx="12643600" cy="819711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ADC0EC2-E475-AAA7-4D81-4071677DBF7A}"/>
              </a:ext>
            </a:extLst>
          </p:cNvPr>
          <p:cNvSpPr txBox="1">
            <a:spLocks/>
          </p:cNvSpPr>
          <p:nvPr/>
        </p:nvSpPr>
        <p:spPr>
          <a:xfrm>
            <a:off x="-811009" y="-146956"/>
            <a:ext cx="6019824" cy="827993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L" dirty="0"/>
              <a:t>	Kangersluassunnguaq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D00E664-211C-92CA-57D0-EBBF71734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C72FEC3-0589-55FA-D558-11051D9C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4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668559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5BDDA-E824-3EDA-0FB9-46121602D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L"/>
          </a:p>
        </p:txBody>
      </p:sp>
      <p:pic>
        <p:nvPicPr>
          <p:cNvPr id="6" name="Content Placeholder 5" descr="A cross shaped object in the grass&#10;&#10;Description automatically generated with medium confidence">
            <a:extLst>
              <a:ext uri="{FF2B5EF4-FFF2-40B4-BE49-F238E27FC236}">
                <a16:creationId xmlns:a16="http://schemas.microsoft.com/office/drawing/2014/main" id="{15BE9E81-F411-85A8-FF8C-238EE7738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11719" y="1091606"/>
            <a:ext cx="5811839" cy="4358878"/>
          </a:xfrm>
        </p:spPr>
      </p:pic>
      <p:pic>
        <p:nvPicPr>
          <p:cNvPr id="4" name="Picture 3" descr="A metal cross on a rock&#10;&#10;Description automatically generated">
            <a:extLst>
              <a:ext uri="{FF2B5EF4-FFF2-40B4-BE49-F238E27FC236}">
                <a16:creationId xmlns:a16="http://schemas.microsoft.com/office/drawing/2014/main" id="{040CC4BF-035B-37BE-20B0-DAA5AB4FD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06338" y="1091606"/>
            <a:ext cx="5811838" cy="4358879"/>
          </a:xfrm>
          <a:prstGeom prst="rect">
            <a:avLst/>
          </a:prstGeom>
        </p:spPr>
      </p:pic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EDDFDF0-3EC9-7185-C17A-5D84CDE1B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1E71D5F-B6AA-C063-096D-F13CBC70E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5</a:t>
            </a:fld>
            <a:endParaRPr lang="en-GL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ABFEAE7-962C-4404-4B20-77D9DFAE3C66}"/>
              </a:ext>
            </a:extLst>
          </p:cNvPr>
          <p:cNvSpPr/>
          <p:nvPr/>
        </p:nvSpPr>
        <p:spPr>
          <a:xfrm>
            <a:off x="938151" y="938151"/>
            <a:ext cx="4108862" cy="4156363"/>
          </a:xfrm>
          <a:prstGeom prst="ellipse">
            <a:avLst/>
          </a:prstGeom>
          <a:noFill/>
          <a:ln w="381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L"/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BB236DD1-B26E-DE78-A328-552FE0B85697}"/>
              </a:ext>
            </a:extLst>
          </p:cNvPr>
          <p:cNvSpPr/>
          <p:nvPr/>
        </p:nvSpPr>
        <p:spPr>
          <a:xfrm rot="10800000">
            <a:off x="2766951" y="475013"/>
            <a:ext cx="344384" cy="463138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L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940CAFFD-F6C4-B9D4-65D1-E4152F61DD05}"/>
              </a:ext>
            </a:extLst>
          </p:cNvPr>
          <p:cNvSpPr/>
          <p:nvPr/>
        </p:nvSpPr>
        <p:spPr>
          <a:xfrm rot="10800000">
            <a:off x="4874821" y="2521710"/>
            <a:ext cx="344384" cy="463138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L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10EA3F0E-14CE-3880-9F00-3FC947F1F4B2}"/>
              </a:ext>
            </a:extLst>
          </p:cNvPr>
          <p:cNvSpPr/>
          <p:nvPr/>
        </p:nvSpPr>
        <p:spPr>
          <a:xfrm rot="10800000">
            <a:off x="2939143" y="4608254"/>
            <a:ext cx="344384" cy="463138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L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7A8D144D-6872-6895-23DA-DE8D43D857F6}"/>
              </a:ext>
            </a:extLst>
          </p:cNvPr>
          <p:cNvSpPr/>
          <p:nvPr/>
        </p:nvSpPr>
        <p:spPr>
          <a:xfrm rot="10800000">
            <a:off x="721920" y="2679766"/>
            <a:ext cx="344384" cy="463138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3640274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0F05C-5AF6-D4F3-D5CF-508B5F2BC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L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5EA8-F73A-CF9C-BAAD-6C7E58383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377259-3582-3825-BAB1-78E05277B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20586"/>
            <a:ext cx="15213147" cy="4756377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8DCC9A-88F1-6AD9-D709-AE279E5BF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242968-2638-8916-990C-6CCB0F9D3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6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2097113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B818B-F740-FB5D-E948-120C87C6E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L" dirty="0"/>
              <a:t>Tentative rese</a:t>
            </a:r>
            <a:r>
              <a:rPr lang="en-GB" dirty="0" err="1"/>
              <a:t>ar</a:t>
            </a:r>
            <a:r>
              <a:rPr lang="en-GL" dirty="0"/>
              <a:t>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753C0-25C6-95DC-7028-E81787CE5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1. Can this data be used to describe different plant species preferences (abundance) for soil moisture? (The relationship and interactions) Look at the fish grazing </a:t>
            </a:r>
            <a:r>
              <a:rPr lang="en-GB" dirty="0" err="1"/>
              <a:t>exer</a:t>
            </a:r>
            <a:r>
              <a:rPr lang="en-GB" dirty="0"/>
              <a:t>, env data; </a:t>
            </a:r>
            <a:r>
              <a:rPr lang="en-GB" dirty="0" err="1"/>
              <a:t>ozon</a:t>
            </a:r>
            <a:r>
              <a:rPr lang="en-GB" dirty="0"/>
              <a:t> demo in slides</a:t>
            </a:r>
          </a:p>
          <a:p>
            <a:pPr lvl="1"/>
            <a:r>
              <a:rPr lang="en-GB" sz="2000" dirty="0"/>
              <a:t>Is the mean soil moisture of plots with xx species different from the mean soil moisture of plots with out xx species? Slopes for the species</a:t>
            </a:r>
          </a:p>
          <a:p>
            <a:pPr lvl="1"/>
            <a:r>
              <a:rPr lang="en-GB" sz="2000" dirty="0"/>
              <a:t>How many observations of a species are needed to determine preference for soil moisture?</a:t>
            </a:r>
          </a:p>
          <a:p>
            <a:pPr marL="0" indent="0">
              <a:buNone/>
            </a:pPr>
            <a:r>
              <a:rPr lang="en-GB" dirty="0"/>
              <a:t>2. Can I detect any structures in this data based on the species composition (and or relate these to soil temperature or moisture)? (PCA)</a:t>
            </a:r>
          </a:p>
          <a:p>
            <a:pPr lvl="1"/>
            <a:r>
              <a:rPr lang="en-GB" sz="2000" dirty="0"/>
              <a:t>Does PCA indicate any kind of groupings?</a:t>
            </a:r>
            <a:endParaRPr lang="en-GL" sz="2000" dirty="0"/>
          </a:p>
          <a:p>
            <a:pPr lvl="1"/>
            <a:r>
              <a:rPr lang="en-GB" sz="2000" dirty="0"/>
              <a:t>With </a:t>
            </a:r>
            <a:r>
              <a:rPr lang="en-GB" sz="2000" b="1" dirty="0"/>
              <a:t>abundance</a:t>
            </a:r>
            <a:r>
              <a:rPr lang="en-GB" sz="2000" dirty="0"/>
              <a:t> or presence/absence data?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EF2D4-3445-4EE0-90D8-418CAAD57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2025-01-13</a:t>
            </a:r>
            <a:endParaRPr lang="en-G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8A969-9518-4633-0077-99F5C5121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E8103-C635-0144-9030-5A66E59E7EEC}" type="slidenum">
              <a:rPr lang="en-GL" smtClean="0"/>
              <a:t>7</a:t>
            </a:fld>
            <a:endParaRPr lang="en-GL"/>
          </a:p>
        </p:txBody>
      </p:sp>
    </p:spTree>
    <p:extLst>
      <p:ext uri="{BB962C8B-B14F-4D97-AF65-F5344CB8AC3E}">
        <p14:creationId xmlns:p14="http://schemas.microsoft.com/office/powerpoint/2010/main" val="3526893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2159</TotalTime>
  <Words>367</Words>
  <Application>Microsoft Macintosh PowerPoint</Application>
  <PresentationFormat>Widescreen</PresentationFormat>
  <Paragraphs>72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 Vegetation data from   Kangersluassunnguaq,   Southeast Greenland</vt:lpstr>
      <vt:lpstr>Data collection/source</vt:lpstr>
      <vt:lpstr>Braun-Blanquet score for abundance estimates</vt:lpstr>
      <vt:lpstr>PowerPoint Presentation</vt:lpstr>
      <vt:lpstr>PowerPoint Presentation</vt:lpstr>
      <vt:lpstr>Data types</vt:lpstr>
      <vt:lpstr>Tentative research question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Ida Bomholt Dyrholm Jacobsen</dc:creator>
  <cp:lastModifiedBy>Ida Bomholt Dyrholm Jacobsen</cp:lastModifiedBy>
  <cp:revision>1</cp:revision>
  <dcterms:created xsi:type="dcterms:W3CDTF">2025-01-12T19:51:52Z</dcterms:created>
  <dcterms:modified xsi:type="dcterms:W3CDTF">2025-01-14T07:51:22Z</dcterms:modified>
</cp:coreProperties>
</file>

<file path=docProps/thumbnail.jpeg>
</file>